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85" r:id="rId7"/>
    <p:sldId id="277" r:id="rId8"/>
    <p:sldId id="282" r:id="rId9"/>
    <p:sldId id="264" r:id="rId10"/>
    <p:sldId id="280" r:id="rId11"/>
    <p:sldId id="283" r:id="rId12"/>
    <p:sldId id="281" r:id="rId13"/>
    <p:sldId id="265" r:id="rId14"/>
    <p:sldId id="266" r:id="rId15"/>
    <p:sldId id="278" r:id="rId16"/>
    <p:sldId id="279" r:id="rId17"/>
    <p:sldId id="270" r:id="rId18"/>
    <p:sldId id="271" r:id="rId19"/>
    <p:sldId id="272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85"/>
            <p14:sldId id="277"/>
            <p14:sldId id="282"/>
            <p14:sldId id="264"/>
            <p14:sldId id="280"/>
            <p14:sldId id="283"/>
            <p14:sldId id="281"/>
            <p14:sldId id="265"/>
            <p14:sldId id="266"/>
            <p14:sldId id="278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2021-01-04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opcorntree.tistory.com/98" TargetMode="External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//www.google.com/" TargetMode="External"/><Relationship Id="rId4" Type="http://schemas.openxmlformats.org/officeDocument/2006/relationships/hyperlink" Target="https://m.blog.naver.com/subome/2215616042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79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6904139" y="2024937"/>
            <a:ext cx="4924338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맵을</a:t>
            </a:r>
            <a:r>
              <a:rPr lang="ko-KR" altLang="en-US" sz="2000" dirty="0"/>
              <a:t> 시야의 </a:t>
            </a:r>
            <a:r>
              <a:rPr lang="en-US" altLang="ko-KR" sz="2000" dirty="0"/>
              <a:t>2</a:t>
            </a:r>
            <a:r>
              <a:rPr lang="ko-KR" altLang="en-US" sz="2000" dirty="0"/>
              <a:t>배 정도되는 크기의 섹터로 나눈 뒤 플레이어의 시야에 포함된 섹터에서만</a:t>
            </a:r>
            <a:r>
              <a:rPr lang="en-US" altLang="ko-KR" sz="2000" dirty="0"/>
              <a:t> </a:t>
            </a:r>
            <a:r>
              <a:rPr lang="ko-KR" altLang="en-US" sz="2000" dirty="0"/>
              <a:t>검색하는 방식으로 시야처리 진행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206F055B-A4DD-40D6-B72B-3B5D5D047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5" y="2034247"/>
            <a:ext cx="5072258" cy="41180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5EBFC3-8B43-466E-9241-817AB0001F3F}"/>
              </a:ext>
            </a:extLst>
          </p:cNvPr>
          <p:cNvSpPr txBox="1"/>
          <p:nvPr/>
        </p:nvSpPr>
        <p:spPr>
          <a:xfrm>
            <a:off x="3079477" y="6152330"/>
            <a:ext cx="6132352" cy="29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hlinkClick r:id="rId3"/>
              </a:rPr>
              <a:t>https://popcorntree.tistory.com/98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69997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79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13149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0054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288813" y="4630058"/>
            <a:ext cx="10351403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왼쪽 </a:t>
            </a:r>
            <a:r>
              <a:rPr lang="ko-KR" altLang="en-US" sz="2000" dirty="0" err="1"/>
              <a:t>사진같은</a:t>
            </a:r>
            <a:r>
              <a:rPr lang="ko-KR" altLang="en-US" sz="2000" dirty="0"/>
              <a:t> 경우에는 플레이어의 시야에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섹터가 포함되어 있기 때문에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섹터를 검색하고 오른쪽 사진 같은 경우는 플레이어의 시야에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섹터가 포함되어 있기 때문에 </a:t>
            </a:r>
            <a:r>
              <a:rPr lang="en-US" altLang="ko-KR" sz="2000" dirty="0"/>
              <a:t>2</a:t>
            </a:r>
            <a:r>
              <a:rPr lang="ko-KR" altLang="en-US" sz="2000" dirty="0"/>
              <a:t>개만 검색하게 되므로 최대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시야를 검색하여 시야처리를 한다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BD3155-0673-4758-A60A-33E8EAC6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112" y="1610230"/>
            <a:ext cx="3282303" cy="27870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8F2EE6-CFD4-4F1B-B2A1-8D03DD394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32" y="1544963"/>
            <a:ext cx="3359598" cy="285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89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96328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83727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데드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레커닝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391473"/>
            <a:ext cx="9982220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데드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레커닝을</a:t>
            </a:r>
            <a:r>
              <a:rPr lang="ko-KR" altLang="en-US" sz="2000" dirty="0"/>
              <a:t> 사용하여 매 프레임 서버로 패킷을 전송하지 않고 일정시간 간격 또는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특정 이벤트 마다 패킷을 전송하고 서버에서 다음위치를 계산하고 이동시켜 성능을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향상</a:t>
            </a: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AE02E41E-17AA-4678-A155-F089D301A12C}"/>
              </a:ext>
            </a:extLst>
          </p:cNvPr>
          <p:cNvSpPr/>
          <p:nvPr/>
        </p:nvSpPr>
        <p:spPr>
          <a:xfrm rot="5400000">
            <a:off x="1260000" y="414001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73684-9727-4E42-B775-A69F3962749C}"/>
              </a:ext>
            </a:extLst>
          </p:cNvPr>
          <p:cNvSpPr txBox="1"/>
          <p:nvPr/>
        </p:nvSpPr>
        <p:spPr>
          <a:xfrm>
            <a:off x="1663705" y="401400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베이스 연동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89A91-C98D-4A5F-98C1-23E78EC96A89}"/>
              </a:ext>
            </a:extLst>
          </p:cNvPr>
          <p:cNvSpPr txBox="1"/>
          <p:nvPr/>
        </p:nvSpPr>
        <p:spPr>
          <a:xfrm>
            <a:off x="1663705" y="4568207"/>
            <a:ext cx="1057212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연동을 통해 게임이 종료되어도 데이터를 보존할 수 있도록 데이터베이스에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플레이어의 정보를 저장한다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6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B4B43F53-925C-44B1-B10F-765B0CC14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9" y="1801518"/>
            <a:ext cx="11049351" cy="397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</a:t>
            </a:r>
            <a:r>
              <a:rPr lang="en-US" altLang="ko-KR" sz="2000" dirty="0"/>
              <a:t>: 1000</a:t>
            </a:r>
            <a:r>
              <a:rPr lang="ko-KR" altLang="en-US" sz="2000" dirty="0"/>
              <a:t>명 내외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68638" y="1271851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3" name="내용 개체 틀 4">
            <a:extLst>
              <a:ext uri="{FF2B5EF4-FFF2-40B4-BE49-F238E27FC236}">
                <a16:creationId xmlns:a16="http://schemas.microsoft.com/office/drawing/2014/main" id="{85B6B7CE-1C40-4BE7-9A99-C0D4F59F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8" y="2470514"/>
            <a:ext cx="4018069" cy="3978924"/>
          </a:xfrm>
          <a:prstGeom prst="rect">
            <a:avLst/>
          </a:prstGeom>
        </p:spPr>
      </p:pic>
      <p:sp>
        <p:nvSpPr>
          <p:cNvPr id="44" name="제목 1">
            <a:extLst>
              <a:ext uri="{FF2B5EF4-FFF2-40B4-BE49-F238E27FC236}">
                <a16:creationId xmlns:a16="http://schemas.microsoft.com/office/drawing/2014/main" id="{0415D9D6-B1F5-4EB9-B9D4-2AB36B7F8651}"/>
              </a:ext>
            </a:extLst>
          </p:cNvPr>
          <p:cNvSpPr txBox="1">
            <a:spLocks/>
          </p:cNvSpPr>
          <p:nvPr/>
        </p:nvSpPr>
        <p:spPr>
          <a:xfrm>
            <a:off x="5345903" y="2470514"/>
            <a:ext cx="5777459" cy="21149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300" dirty="0"/>
              <a:t>정상 </a:t>
            </a:r>
            <a:r>
              <a:rPr lang="en-US" altLang="ko-KR" sz="2300" dirty="0"/>
              <a:t>: </a:t>
            </a:r>
            <a:r>
              <a:rPr lang="ko-KR" altLang="en-US" sz="2300" dirty="0"/>
              <a:t>마을 같은 느낌으로 퀘스트를 받고 </a:t>
            </a:r>
            <a:r>
              <a:rPr lang="en-US" altLang="ko-KR" sz="2300" dirty="0" err="1"/>
              <a:t>npc</a:t>
            </a:r>
            <a:r>
              <a:rPr lang="ko-KR" altLang="en-US" sz="2300" dirty="0"/>
              <a:t>와의 대화 위주로 흘러가는 공간</a:t>
            </a:r>
            <a:br>
              <a:rPr lang="en-US" altLang="ko-KR" sz="2300" dirty="0"/>
            </a:br>
            <a:br>
              <a:rPr lang="en-US" altLang="ko-KR" sz="2300" dirty="0"/>
            </a:br>
            <a:r>
              <a:rPr lang="ko-KR" altLang="en-US" sz="2300" dirty="0"/>
              <a:t>혹서 </a:t>
            </a:r>
            <a:r>
              <a:rPr lang="en-US" altLang="ko-KR" sz="2300" dirty="0"/>
              <a:t>, </a:t>
            </a:r>
            <a:r>
              <a:rPr lang="ko-KR" altLang="en-US" sz="2300" dirty="0"/>
              <a:t>혹한 </a:t>
            </a:r>
            <a:r>
              <a:rPr lang="en-US" altLang="ko-KR" sz="2300" dirty="0"/>
              <a:t>: </a:t>
            </a:r>
            <a:r>
              <a:rPr lang="ko-KR" altLang="en-US" sz="2300" dirty="0"/>
              <a:t>정상 구역에서 받은 퀘스트를 수행하는 장소로써 </a:t>
            </a:r>
            <a:r>
              <a:rPr lang="en-US" altLang="ko-KR" sz="2300" dirty="0" err="1"/>
              <a:t>npc</a:t>
            </a:r>
            <a:r>
              <a:rPr lang="ko-KR" altLang="en-US" sz="2300" dirty="0"/>
              <a:t>와 상점등을 적절히 배치하고 몬스터와 채집요소 위주의 배치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00669FC-9C73-4F1C-A7C5-2E634A794AEA}"/>
              </a:ext>
            </a:extLst>
          </p:cNvPr>
          <p:cNvGrpSpPr/>
          <p:nvPr/>
        </p:nvGrpSpPr>
        <p:grpSpPr>
          <a:xfrm>
            <a:off x="5158339" y="4656077"/>
            <a:ext cx="6707841" cy="1704764"/>
            <a:chOff x="2095669" y="4845113"/>
            <a:chExt cx="9168581" cy="2053077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111C8611-73BB-419C-9622-378ABCCA2B52}"/>
                </a:ext>
              </a:extLst>
            </p:cNvPr>
            <p:cNvGrpSpPr/>
            <p:nvPr/>
          </p:nvGrpSpPr>
          <p:grpSpPr>
            <a:xfrm>
              <a:off x="2095669" y="5662909"/>
              <a:ext cx="7754787" cy="600701"/>
              <a:chOff x="1714065" y="5702392"/>
              <a:chExt cx="4776487" cy="378669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8498905B-1570-44E9-8B26-0CAEA2051FE0}"/>
                  </a:ext>
                </a:extLst>
              </p:cNvPr>
              <p:cNvSpPr/>
              <p:nvPr/>
            </p:nvSpPr>
            <p:spPr>
              <a:xfrm>
                <a:off x="2289045" y="5788587"/>
                <a:ext cx="3694646" cy="58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52B1EACA-4E4C-4EFF-955F-0D94B47498C9}"/>
                  </a:ext>
                </a:extLst>
              </p:cNvPr>
              <p:cNvSpPr/>
              <p:nvPr/>
            </p:nvSpPr>
            <p:spPr>
              <a:xfrm>
                <a:off x="2275192" y="5891727"/>
                <a:ext cx="3694646" cy="1709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그래픽 56" descr="온도계 단색으로 채워진">
                <a:extLst>
                  <a:ext uri="{FF2B5EF4-FFF2-40B4-BE49-F238E27FC236}">
                    <a16:creationId xmlns:a16="http://schemas.microsoft.com/office/drawing/2014/main" id="{079971A0-DA35-440C-BE70-A00D1B76F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97099" y="5702392"/>
                <a:ext cx="593453" cy="378669"/>
              </a:xfrm>
              <a:prstGeom prst="rect">
                <a:avLst/>
              </a:prstGeom>
            </p:spPr>
          </p:pic>
          <p:pic>
            <p:nvPicPr>
              <p:cNvPr id="58" name="그래픽 57" descr="닭 다리 단색으로 채워진">
                <a:extLst>
                  <a:ext uri="{FF2B5EF4-FFF2-40B4-BE49-F238E27FC236}">
                    <a16:creationId xmlns:a16="http://schemas.microsoft.com/office/drawing/2014/main" id="{3F510E5F-A86B-4DFE-B28D-F20952237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9579856">
                <a:off x="1714065" y="5702392"/>
                <a:ext cx="593453" cy="378669"/>
              </a:xfrm>
              <a:prstGeom prst="rect">
                <a:avLst/>
              </a:prstGeom>
            </p:spPr>
          </p:pic>
        </p:grp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73925827-0387-4522-9D47-FD62ED0DA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884" y="5427553"/>
              <a:ext cx="609614" cy="3629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A6572DD1-887F-43C9-A8EB-DD5657ED43D9}"/>
                </a:ext>
              </a:extLst>
            </p:cNvPr>
            <p:cNvCxnSpPr>
              <a:cxnSpLocks/>
            </p:cNvCxnSpPr>
            <p:nvPr/>
          </p:nvCxnSpPr>
          <p:spPr>
            <a:xfrm>
              <a:off x="5922937" y="6236949"/>
              <a:ext cx="786569" cy="4304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60422E9D-C3AF-465C-B162-E7326846E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987" y="5435605"/>
              <a:ext cx="408590" cy="2673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F978A136-D437-4F1D-BD48-D57038CDB58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789044" y="5223005"/>
              <a:ext cx="549105" cy="7957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0E6EF8-932C-4EEE-A34E-9ECE9CFEED56}"/>
                </a:ext>
              </a:extLst>
            </p:cNvPr>
            <p:cNvSpPr txBox="1"/>
            <p:nvPr/>
          </p:nvSpPr>
          <p:spPr>
            <a:xfrm>
              <a:off x="5946160" y="5116953"/>
              <a:ext cx="174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에너지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F065B3-3F05-4E31-BE11-EDA28F9C43EE}"/>
                </a:ext>
              </a:extLst>
            </p:cNvPr>
            <p:cNvSpPr txBox="1"/>
            <p:nvPr/>
          </p:nvSpPr>
          <p:spPr>
            <a:xfrm>
              <a:off x="9799474" y="5196721"/>
              <a:ext cx="1464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체온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FA7B7A-0B46-43FD-9961-180D4892CCB0}"/>
                </a:ext>
              </a:extLst>
            </p:cNvPr>
            <p:cNvSpPr txBox="1"/>
            <p:nvPr/>
          </p:nvSpPr>
          <p:spPr>
            <a:xfrm>
              <a:off x="6713024" y="6436525"/>
              <a:ext cx="1520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체력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E53B63F-5010-4F72-83DB-2C0200FC5DD3}"/>
                </a:ext>
              </a:extLst>
            </p:cNvPr>
            <p:cNvSpPr txBox="1"/>
            <p:nvPr/>
          </p:nvSpPr>
          <p:spPr>
            <a:xfrm>
              <a:off x="2917046" y="4845113"/>
              <a:ext cx="1394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공복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448FDF-4A31-47E3-9D27-127D645BFF3C}"/>
              </a:ext>
            </a:extLst>
          </p:cNvPr>
          <p:cNvGrpSpPr/>
          <p:nvPr/>
        </p:nvGrpSpPr>
        <p:grpSpPr>
          <a:xfrm>
            <a:off x="1116125" y="1218105"/>
            <a:ext cx="4209369" cy="3902163"/>
            <a:chOff x="780917" y="1066324"/>
            <a:chExt cx="5802422" cy="558876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C364821-B0C6-43A6-B237-CA85B422E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917" y="1066324"/>
              <a:ext cx="5802422" cy="5588767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4701776-8ED2-4F85-A50A-72513EE852FE}"/>
                </a:ext>
              </a:extLst>
            </p:cNvPr>
            <p:cNvSpPr/>
            <p:nvPr/>
          </p:nvSpPr>
          <p:spPr>
            <a:xfrm>
              <a:off x="3408017" y="3477976"/>
              <a:ext cx="502023" cy="50202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</a:rPr>
                <a:t>1</a:t>
              </a:r>
              <a:endParaRPr lang="ko-KR" altLang="en-US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2567895-A769-4C8E-83C2-E75E5DBAF5FF}"/>
                </a:ext>
              </a:extLst>
            </p:cNvPr>
            <p:cNvSpPr/>
            <p:nvPr/>
          </p:nvSpPr>
          <p:spPr>
            <a:xfrm>
              <a:off x="5496794" y="3477976"/>
              <a:ext cx="502023" cy="50202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</a:rPr>
                <a:t>2</a:t>
              </a:r>
              <a:endParaRPr lang="ko-KR" altLang="en-US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90734F-0420-400C-A8E1-CF3DCFD5534A}"/>
                </a:ext>
              </a:extLst>
            </p:cNvPr>
            <p:cNvSpPr/>
            <p:nvPr/>
          </p:nvSpPr>
          <p:spPr>
            <a:xfrm>
              <a:off x="5343952" y="4975082"/>
              <a:ext cx="770965" cy="7261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840F906-AE6B-44DC-8413-3843B0505BD6}"/>
                </a:ext>
              </a:extLst>
            </p:cNvPr>
            <p:cNvSpPr/>
            <p:nvPr/>
          </p:nvSpPr>
          <p:spPr>
            <a:xfrm>
              <a:off x="5496794" y="5087140"/>
              <a:ext cx="502023" cy="50202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b="1" dirty="0">
                  <a:solidFill>
                    <a:schemeClr val="tx1"/>
                  </a:solidFill>
                </a:rPr>
                <a:t>3</a:t>
              </a:r>
              <a:endParaRPr lang="ko-KR" altLang="en-US" sz="2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0DC2CEB5-C05C-4FBA-BBE6-30271F7F5CAC}"/>
              </a:ext>
            </a:extLst>
          </p:cNvPr>
          <p:cNvSpPr txBox="1">
            <a:spLocks/>
          </p:cNvSpPr>
          <p:nvPr/>
        </p:nvSpPr>
        <p:spPr>
          <a:xfrm>
            <a:off x="5698802" y="1127452"/>
            <a:ext cx="5597577" cy="39021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ko-KR" altLang="en-US" dirty="0"/>
              <a:t>방송국</a:t>
            </a:r>
            <a:endParaRPr lang="en-US" altLang="ko-KR" dirty="0"/>
          </a:p>
          <a:p>
            <a:pPr algn="l"/>
            <a:r>
              <a:rPr lang="ko-KR" altLang="en-US" dirty="0"/>
              <a:t>메인 퀘스트를 진행하는 장소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2. </a:t>
            </a:r>
            <a:r>
              <a:rPr lang="ko-KR" altLang="en-US" dirty="0"/>
              <a:t>경찰서</a:t>
            </a:r>
            <a:endParaRPr lang="en-US" altLang="ko-KR" dirty="0"/>
          </a:p>
          <a:p>
            <a:pPr algn="l"/>
            <a:r>
              <a:rPr lang="ko-KR" altLang="en-US" dirty="0" err="1"/>
              <a:t>디스토피아와</a:t>
            </a:r>
            <a:r>
              <a:rPr lang="ko-KR" altLang="en-US" dirty="0"/>
              <a:t> 유토피아를 연결하는 문이 있는 경찰서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3. </a:t>
            </a:r>
            <a:r>
              <a:rPr lang="ko-KR" altLang="en-US" dirty="0">
                <a:solidFill>
                  <a:srgbClr val="0070C0"/>
                </a:solidFill>
              </a:rPr>
              <a:t>바이러스연구소</a:t>
            </a:r>
            <a:endParaRPr lang="en-US" altLang="ko-KR" dirty="0"/>
          </a:p>
          <a:p>
            <a:pPr algn="l"/>
            <a:r>
              <a:rPr lang="ko-KR" altLang="en-US" dirty="0"/>
              <a:t>백신이 있는 바이러스 연구소</a:t>
            </a:r>
            <a:endParaRPr lang="en-US" altLang="ko-KR" dirty="0"/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8DEEA5AA-9B13-4082-9320-347C1AEF6772}"/>
              </a:ext>
            </a:extLst>
          </p:cNvPr>
          <p:cNvSpPr txBox="1">
            <a:spLocks/>
          </p:cNvSpPr>
          <p:nvPr/>
        </p:nvSpPr>
        <p:spPr>
          <a:xfrm>
            <a:off x="1301616" y="5312737"/>
            <a:ext cx="5597577" cy="580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정상 지역의 메인 퀘스트 진행 장소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348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57143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클라이언트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342116" y="42850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745821" y="41590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745821" y="4713280"/>
            <a:ext cx="5330305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위치로 카메라 이동 후 각 정점의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깊이를 구하여 그림자 맵</a:t>
            </a:r>
            <a:r>
              <a:rPr lang="en-US" altLang="ko-KR" sz="2000" dirty="0"/>
              <a:t>(</a:t>
            </a:r>
            <a:r>
              <a:rPr lang="ko-KR" altLang="en-US" sz="2000" dirty="0"/>
              <a:t>깊이 버퍼</a:t>
            </a:r>
            <a:r>
              <a:rPr lang="en-US" altLang="ko-KR" sz="2000" dirty="0"/>
              <a:t>)</a:t>
            </a:r>
            <a:r>
              <a:rPr lang="ko-KR" altLang="en-US" sz="2000" dirty="0"/>
              <a:t> 생성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그림자를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렌더링하는 방식으로 그림자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길이와 방향 구현</a:t>
            </a: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721A2E-A90E-4BAF-AF42-3738CFC50387}"/>
              </a:ext>
            </a:extLst>
          </p:cNvPr>
          <p:cNvGrpSpPr/>
          <p:nvPr/>
        </p:nvGrpSpPr>
        <p:grpSpPr>
          <a:xfrm>
            <a:off x="6722624" y="4160006"/>
            <a:ext cx="5022318" cy="1912751"/>
            <a:chOff x="6722624" y="4160006"/>
            <a:chExt cx="5022318" cy="1912751"/>
          </a:xfrm>
        </p:grpSpPr>
        <p:sp>
          <p:nvSpPr>
            <p:cNvPr id="16" name="순서도: 추출 15">
              <a:extLst>
                <a:ext uri="{FF2B5EF4-FFF2-40B4-BE49-F238E27FC236}">
                  <a16:creationId xmlns:a16="http://schemas.microsoft.com/office/drawing/2014/main" id="{F0024226-2D17-46C6-950E-2164168248CF}"/>
                </a:ext>
              </a:extLst>
            </p:cNvPr>
            <p:cNvSpPr/>
            <p:nvPr/>
          </p:nvSpPr>
          <p:spPr>
            <a:xfrm rot="5400000">
              <a:off x="6693811" y="4277792"/>
              <a:ext cx="277504" cy="219877"/>
            </a:xfrm>
            <a:prstGeom prst="flowChartExtra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30A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D72BFE-686F-4B40-A09F-98E7A1963640}"/>
                </a:ext>
              </a:extLst>
            </p:cNvPr>
            <p:cNvSpPr txBox="1"/>
            <p:nvPr/>
          </p:nvSpPr>
          <p:spPr>
            <a:xfrm>
              <a:off x="7088387" y="4160006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물 반사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5088CF-1331-41CA-A060-695F6BA78275}"/>
                </a:ext>
              </a:extLst>
            </p:cNvPr>
            <p:cNvSpPr txBox="1"/>
            <p:nvPr/>
          </p:nvSpPr>
          <p:spPr>
            <a:xfrm>
              <a:off x="7097516" y="4654933"/>
              <a:ext cx="4647426" cy="1417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/>
                <a:t>물 밑에서 카메라를 사용하여 카메라의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ko-KR" altLang="en-US" sz="2000" dirty="0"/>
                <a:t> </a:t>
              </a:r>
              <a:r>
                <a:rPr lang="ko-KR" altLang="en-US" sz="2000" dirty="0" err="1"/>
                <a:t>렌더</a:t>
              </a:r>
              <a:r>
                <a:rPr lang="ko-KR" altLang="en-US" sz="2000" dirty="0"/>
                <a:t> 타겟을 물 표면에 입혀 주어서 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ko-KR" altLang="en-US" sz="2000" dirty="0"/>
                <a:t>객체가 물에 비춰지도록 구현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4A81B8A-7DCF-4346-BE65-0CC67585467D}"/>
              </a:ext>
            </a:extLst>
          </p:cNvPr>
          <p:cNvSpPr/>
          <p:nvPr/>
        </p:nvSpPr>
        <p:spPr>
          <a:xfrm rot="5400000">
            <a:off x="6693812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E0110-F55E-4260-A002-11DEA30F0BBC}"/>
              </a:ext>
            </a:extLst>
          </p:cNvPr>
          <p:cNvSpPr txBox="1"/>
          <p:nvPr/>
        </p:nvSpPr>
        <p:spPr>
          <a:xfrm>
            <a:off x="7097517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DBFBC-EF93-44E5-9EA2-B435678328C9}"/>
              </a:ext>
            </a:extLst>
          </p:cNvPr>
          <p:cNvSpPr txBox="1"/>
          <p:nvPr/>
        </p:nvSpPr>
        <p:spPr>
          <a:xfrm>
            <a:off x="6980345" y="2034169"/>
            <a:ext cx="533030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인접 픽셀들의 가중치를 구해 픽셀의 색상을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결정하여 흐림 효과를 주는 </a:t>
            </a:r>
            <a:r>
              <a:rPr lang="en-US" altLang="ko-KR" sz="2000" dirty="0"/>
              <a:t>Depth of field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효과 구현</a:t>
            </a: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1342116" y="157065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745821" y="14731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1745821" y="1973087"/>
            <a:ext cx="362150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일몰 일출을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방향성 조명</a:t>
            </a:r>
            <a:r>
              <a:rPr lang="en-US" altLang="ko-KR" sz="2000" dirty="0"/>
              <a:t>, </a:t>
            </a:r>
            <a:r>
              <a:rPr lang="ko-KR" altLang="en-US" sz="2000" dirty="0"/>
              <a:t>점 조명 사용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954</Words>
  <Application>Microsoft Office PowerPoint</Application>
  <PresentationFormat>와이드스크린</PresentationFormat>
  <Paragraphs>303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93</cp:revision>
  <dcterms:created xsi:type="dcterms:W3CDTF">2020-12-04T05:45:57Z</dcterms:created>
  <dcterms:modified xsi:type="dcterms:W3CDTF">2021-01-04T07:53:38Z</dcterms:modified>
</cp:coreProperties>
</file>